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Default Extension="jpg" ContentType="image/jpe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9"/>
  </p:notesMasterIdLst>
  <p:handoutMasterIdLst>
    <p:handoutMasterId r:id="rId30"/>
  </p:handoutMasterIdLst>
  <p:sldIdLst>
    <p:sldId id="262" r:id="rId5"/>
    <p:sldId id="421" r:id="rId6"/>
    <p:sldId id="348" r:id="rId7"/>
    <p:sldId id="381" r:id="rId8"/>
    <p:sldId id="444" r:id="rId9"/>
    <p:sldId id="349" r:id="rId10"/>
    <p:sldId id="351" r:id="rId11"/>
    <p:sldId id="457" r:id="rId12"/>
    <p:sldId id="427" r:id="rId13"/>
    <p:sldId id="350" r:id="rId14"/>
    <p:sldId id="462" r:id="rId15"/>
    <p:sldId id="429" r:id="rId16"/>
    <p:sldId id="431" r:id="rId17"/>
    <p:sldId id="452" r:id="rId18"/>
    <p:sldId id="453" r:id="rId19"/>
    <p:sldId id="445" r:id="rId20"/>
    <p:sldId id="458" r:id="rId21"/>
    <p:sldId id="446" r:id="rId22"/>
    <p:sldId id="461" r:id="rId23"/>
    <p:sldId id="454" r:id="rId24"/>
    <p:sldId id="455" r:id="rId25"/>
    <p:sldId id="456" r:id="rId26"/>
    <p:sldId id="460" r:id="rId27"/>
    <p:sldId id="404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57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ta Blum" initials="AB" lastIdx="8" clrIdx="0"/>
  <p:cmAuthor id="2" name="Shannan Archer" initials="SRA" lastIdx="4" clrIdx="1"/>
  <p:cmAuthor id="3" name="lisbeth emerson" initials="le" lastIdx="1" clrIdx="2">
    <p:extLst>
      <p:ext uri="{19B8F6BF-5375-455C-9EA6-DF929625EA0E}">
        <p15:presenceInfo xmlns:p15="http://schemas.microsoft.com/office/powerpoint/2012/main" userId="21de2121e09033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E448"/>
    <a:srgbClr val="BED12B"/>
    <a:srgbClr val="5D5C5A"/>
    <a:srgbClr val="005D7D"/>
    <a:srgbClr val="2D430C"/>
    <a:srgbClr val="69676D"/>
    <a:srgbClr val="999895"/>
    <a:srgbClr val="000099"/>
    <a:srgbClr val="000000"/>
    <a:srgbClr val="AA9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0" autoAdjust="0"/>
    <p:restoredTop sz="93788" autoAdjust="0"/>
  </p:normalViewPr>
  <p:slideViewPr>
    <p:cSldViewPr>
      <p:cViewPr varScale="1">
        <p:scale>
          <a:sx n="36" d="100"/>
          <a:sy n="36" d="100"/>
        </p:scale>
        <p:origin x="1524" y="54"/>
      </p:cViewPr>
      <p:guideLst>
        <p:guide orient="horz" pos="4272"/>
        <p:guide pos="5759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5586"/>
    </p:cViewPr>
  </p:sorterViewPr>
  <p:notesViewPr>
    <p:cSldViewPr>
      <p:cViewPr varScale="1">
        <p:scale>
          <a:sx n="91" d="100"/>
          <a:sy n="91" d="100"/>
        </p:scale>
        <p:origin x="3708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1-18T11:12:07.777" idx="1">
    <p:pos x="5364" y="115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1400" tIns="45699" rIns="91400" bIns="4569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00" tIns="45699" rIns="91400" bIns="45699" rtlCol="0"/>
          <a:lstStyle>
            <a:lvl1pPr algn="r">
              <a:defRPr sz="1200"/>
            </a:lvl1pPr>
          </a:lstStyle>
          <a:p>
            <a:fld id="{B1CE5217-79C7-43DA-BE95-4988E806F245}" type="datetimeFigureOut">
              <a:rPr lang="en-US" smtClean="0"/>
              <a:t>23-Jan-21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1400" tIns="45699" rIns="91400" bIns="4569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00" tIns="45699" rIns="91400" bIns="45699" rtlCol="0" anchor="b"/>
          <a:lstStyle>
            <a:lvl1pPr algn="r">
              <a:defRPr sz="1200"/>
            </a:lvl1pPr>
          </a:lstStyle>
          <a:p>
            <a:fld id="{158B9E8A-4D36-4DFF-80AD-02B0C1F7C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98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05" tIns="46203" rIns="92405" bIns="462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05" tIns="46203" rIns="92405" bIns="462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0E850B-317E-4C9E-A0DB-3020319872B0}" type="datetimeFigureOut">
              <a:rPr lang="en-US"/>
              <a:pPr>
                <a:defRPr/>
              </a:pPr>
              <a:t>23-Jan-21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5" tIns="46203" rIns="92405" bIns="462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05" tIns="46203" rIns="92405" bIns="4620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0"/>
            <a:r>
              <a:rPr lang="en-US" noProof="0" dirty="0"/>
              <a:t>	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05" tIns="46203" rIns="92405" bIns="462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05" tIns="46203" rIns="92405" bIns="462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FF5FBB-1446-4BFD-896E-2C9649774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86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ts val="600"/>
      </a:spcAft>
      <a:tabLst>
        <a:tab pos="341313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61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76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000" dirty="0"/>
              <a:t>Talk about Date of Birth example 2 people same name 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1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94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4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Chapter meetings go under LVAP do not list in job description as chapter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60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Hours x $26 =$461,552 Money we saved Alabama taxpayers since July 2020 estimated.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73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OVERVIEW: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Introduction</a:t>
            </a:r>
          </a:p>
          <a:p>
            <a:pPr lvl="0"/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2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6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9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2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2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Aft>
                <a:spcPts val="578"/>
              </a:spcAft>
              <a:tabLst>
                <a:tab pos="328992" algn="l"/>
              </a:tabLst>
              <a:defRPr/>
            </a:pPr>
            <a:r>
              <a:rPr lang="en-US" dirty="0"/>
              <a:t>Pull up FORM 60 to be filled out</a:t>
            </a:r>
          </a:p>
          <a:p>
            <a:pPr defTabSz="881390">
              <a:spcAft>
                <a:spcPts val="578"/>
              </a:spcAft>
              <a:tabLst>
                <a:tab pos="328992" algn="l"/>
              </a:tabLst>
              <a:defRPr/>
            </a:pPr>
            <a:r>
              <a:rPr lang="en-US" dirty="0"/>
              <a:t>Job Descriptions and examples of how to properly fill out, use red and black 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64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61" indent="-16526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2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A06F82-C1B6-6745-B6C6-8A9FF9E82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105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9724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50A42-B718-EF4E-9BFC-B5D01051E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732F41-EB30-534F-B305-471398A63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61C0B-E9B6-3F4A-9B52-7D139C293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79D58-9BBF-4B44-B316-7677B35F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2CDF-ED0F-EF49-BAC1-650D59102D8A}" type="datetimeFigureOut">
              <a:rPr lang="en-US" smtClean="0"/>
              <a:t>23-Jan-21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67E4C-C91E-A94B-8422-5B645F33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CE9DD-7C19-A246-8588-F6FE6705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F60-E938-D741-8EFB-BB9023D49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1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64C2F-9D20-BF4A-91A6-D4DAF715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5E-788A-244E-AB6B-16D2319770AB}" type="datetimeFigureOut">
              <a:rPr lang="en-US" smtClean="0"/>
              <a:t>23-Jan-21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3CD12-99C5-A742-8578-A78B09FE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B59C3-A16B-5043-AE5C-627E3EF8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208-CA75-F345-BF7F-1E44B306FC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932AB78-74FC-E442-878C-480346A5C3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84188"/>
            <a:ext cx="6991350" cy="50641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Klavika Regular" panose="020B0506040000020004" pitchFamily="34" charset="0"/>
              </a:defRPr>
            </a:lvl1pPr>
          </a:lstStyle>
          <a:p>
            <a:pPr lvl="0"/>
            <a:r>
              <a:rPr lang="en-US" dirty="0"/>
              <a:t>Click to edit head</a:t>
            </a:r>
          </a:p>
        </p:txBody>
      </p:sp>
    </p:spTree>
    <p:extLst>
      <p:ext uri="{BB962C8B-B14F-4D97-AF65-F5344CB8AC3E}">
        <p14:creationId xmlns:p14="http://schemas.microsoft.com/office/powerpoint/2010/main" val="405570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86E2-6916-6446-9CA5-055F5E27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Vitesse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1CA76-9C64-C74D-83BA-BA09104AB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F5A48-B376-514C-9252-E7552623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5E-788A-244E-AB6B-16D2319770AB}" type="datetimeFigureOut">
              <a:rPr lang="en-US" smtClean="0"/>
              <a:t>23-Jan-21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13E28-6B6F-DF4E-85CC-EAE04781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1406-187E-E343-9D17-9B0D9B7F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208-CA75-F345-BF7F-1E44B306FC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7941C1-4274-C44B-A165-D5377ECD2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84188"/>
            <a:ext cx="6991350" cy="50641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Klavika Regular" panose="020B0506040000020004" pitchFamily="34" charset="0"/>
              </a:defRPr>
            </a:lvl1pPr>
          </a:lstStyle>
          <a:p>
            <a:pPr lvl="0"/>
            <a:r>
              <a:rPr lang="en-US" dirty="0"/>
              <a:t>Click to edit head</a:t>
            </a:r>
          </a:p>
        </p:txBody>
      </p:sp>
    </p:spTree>
    <p:extLst>
      <p:ext uri="{BB962C8B-B14F-4D97-AF65-F5344CB8AC3E}">
        <p14:creationId xmlns:p14="http://schemas.microsoft.com/office/powerpoint/2010/main" val="355167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4D46AA-75F6-BC4C-948F-3BFFA85DE3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F2CD8-3624-7B4D-9795-F882C465A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2CDF-ED0F-EF49-BAC1-650D59102D8A}" type="datetimeFigureOut">
              <a:rPr lang="en-US" smtClean="0"/>
              <a:t>23-Jan-21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73804-EFF2-214D-8B93-CD97A9030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123DF-260E-F34F-B492-90819832E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2F60-E938-D741-8EFB-BB9023D49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E59B4D-987E-2841-9C06-4BC5596D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3000"/>
            <a:ext cx="7886700" cy="54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BDD51AC-5040-084F-8F51-F997D1EBA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180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9" r:id="rId2"/>
    <p:sldLayoutId id="2147483690" r:id="rId3"/>
    <p:sldLayoutId id="214748369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Vitesse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1" i="0" kern="1200">
          <a:solidFill>
            <a:srgbClr val="BED12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3812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800" kern="1200">
          <a:solidFill>
            <a:srgbClr val="696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607BB9-9837-9E43-9249-64A4BA1E7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82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2700" y="0"/>
            <a:ext cx="54102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D5C5A"/>
                </a:solidFill>
                <a:latin typeface="Klavika Regular"/>
              </a:rPr>
              <a:t>Department of Alabama LVAP Seminar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CE98E-0FCC-304C-AC82-3D26F06E8856}"/>
              </a:ext>
            </a:extLst>
          </p:cNvPr>
          <p:cNvSpPr txBox="1"/>
          <p:nvPr/>
        </p:nvSpPr>
        <p:spPr>
          <a:xfrm>
            <a:off x="5257800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D5C5A"/>
                </a:solidFill>
              </a:rPr>
              <a:t>Chris Jones</a:t>
            </a:r>
          </a:p>
          <a:p>
            <a:pPr algn="ctr"/>
            <a:r>
              <a:rPr lang="en-US" sz="1600" b="1" dirty="0">
                <a:solidFill>
                  <a:srgbClr val="5D5C5A"/>
                </a:solidFill>
              </a:rPr>
              <a:t>Department of Alabama </a:t>
            </a:r>
          </a:p>
          <a:p>
            <a:pPr algn="ctr"/>
            <a:r>
              <a:rPr lang="en-US" sz="1600" b="1" dirty="0">
                <a:solidFill>
                  <a:srgbClr val="5D5C5A"/>
                </a:solidFill>
              </a:rPr>
              <a:t>LVAP Director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7E921D-6821-4365-B519-B107F4DD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Filling In the Job Description and Hours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8F98B3-1EA7-4889-BC36-8BDE26CB84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9800" y="133349"/>
            <a:ext cx="6553200" cy="54768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Form 60 Drop Downs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BDA0479-FED6-4B99-B4EE-B05E55AA5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981200"/>
            <a:ext cx="8686800" cy="952837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2C1A59-3570-4C83-9CFF-D62B28BBD8D8}"/>
              </a:ext>
            </a:extLst>
          </p:cNvPr>
          <p:cNvSpPr txBox="1"/>
          <p:nvPr/>
        </p:nvSpPr>
        <p:spPr>
          <a:xfrm>
            <a:off x="381000" y="3581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 descriptions can be put in any order, they do not need a specific spot like the old Form-60.</a:t>
            </a:r>
          </a:p>
        </p:txBody>
      </p:sp>
    </p:spTree>
    <p:extLst>
      <p:ext uri="{BB962C8B-B14F-4D97-AF65-F5344CB8AC3E}">
        <p14:creationId xmlns:p14="http://schemas.microsoft.com/office/powerpoint/2010/main" val="237499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CF43DC-042A-4766-B9F4-074CEA5C3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15" y="1131673"/>
            <a:ext cx="8382000" cy="5040527"/>
          </a:xfrm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F9B19-A70C-4CDC-AB01-84F5F601A448}"/>
              </a:ext>
            </a:extLst>
          </p:cNvPr>
          <p:cNvSpPr txBox="1"/>
          <p:nvPr/>
        </p:nvSpPr>
        <p:spPr>
          <a:xfrm>
            <a:off x="2055660" y="411204"/>
            <a:ext cx="6581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OUT OF DATE FORM 60 DO NOT USE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5FF017-DBEA-47B6-9D9C-20A54B56B277}"/>
              </a:ext>
            </a:extLst>
          </p:cNvPr>
          <p:cNvCxnSpPr/>
          <p:nvPr/>
        </p:nvCxnSpPr>
        <p:spPr>
          <a:xfrm>
            <a:off x="533400" y="1600200"/>
            <a:ext cx="7696200" cy="457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9CCD0-F063-410A-8BE1-46E21B7340AA}"/>
              </a:ext>
            </a:extLst>
          </p:cNvPr>
          <p:cNvCxnSpPr/>
          <p:nvPr/>
        </p:nvCxnSpPr>
        <p:spPr>
          <a:xfrm flipH="1">
            <a:off x="685800" y="1447800"/>
            <a:ext cx="7543800" cy="411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86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6E9FD-FDEE-4E73-B397-24133D97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547688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What information do we need, and WHY?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1D65E-2CA1-4867-8923-E761050FE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90663"/>
            <a:ext cx="8134350" cy="491013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Volunteer Information:</a:t>
            </a:r>
          </a:p>
          <a:p>
            <a:pPr marL="0" indent="0">
              <a:buNone/>
            </a:pPr>
            <a:r>
              <a:rPr lang="en-US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First Name and Last Name (Required):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fields are required for every volunteer for whom hours are reported. Without a name we are not able to properly credit the volunteer for their hours.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Address  (Required):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full address is now required for every volunteer for whom hours are reported. This allows us to match the volunteer name to the correct record in CRM.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Email, Phone and Date of Birth (Not Required): This information is not required but is helpful in determining if the proper volunteer is receiving credit for the hours. </a:t>
            </a:r>
            <a:endParaRPr lang="en-US" sz="1800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BEFD10-4BAA-4D5E-A8AA-5DFC514C4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600" y="133349"/>
            <a:ext cx="6629400" cy="54768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Monthly Reporting Form 60 –LVAP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6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F01E-1CA0-4C4F-A671-8ED28674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What information do we need, and WHY?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C960D-83C9-439E-BFB4-01B6D8F4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26469"/>
            <a:ext cx="7886700" cy="17851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720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Location (Required): </a:t>
            </a:r>
            <a:r>
              <a:rPr lang="en-US" sz="7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the Chapter ID number. </a:t>
            </a:r>
          </a:p>
          <a:p>
            <a:pPr marL="0" indent="0">
              <a:buNone/>
            </a:pPr>
            <a:endParaRPr lang="en-US" sz="7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720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Date Volunteered (Required):</a:t>
            </a:r>
            <a:r>
              <a:rPr lang="en-US" sz="7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7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will report for your Chapter  the individual's volunteer hours as a bulk total for the month, this will be the ending date for the month in which the hours were volunteered. </a:t>
            </a:r>
          </a:p>
          <a:p>
            <a:pPr marL="0" indent="0">
              <a:buNone/>
            </a:pPr>
            <a:br>
              <a:rPr lang="en-US" sz="7200" i="0" u="none" strike="noStrike" dirty="0">
                <a:solidFill>
                  <a:srgbClr val="000000"/>
                </a:solidFill>
                <a:effectLst/>
              </a:rPr>
            </a:br>
            <a:endParaRPr lang="en-US" sz="7200" u="sng" dirty="0">
              <a:solidFill>
                <a:srgbClr val="FF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0C1AC2-1E28-487D-A846-0DBC9BE93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600" y="0"/>
            <a:ext cx="6858000" cy="68103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Monthly Reporting Form 60 –LVAP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7A6E1-FB34-4C7A-B891-C9CB7DB330DB}"/>
              </a:ext>
            </a:extLst>
          </p:cNvPr>
          <p:cNvSpPr txBox="1"/>
          <p:nvPr/>
        </p:nvSpPr>
        <p:spPr>
          <a:xfrm>
            <a:off x="857250" y="419862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Hours (Required):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without this critical information we are not able to determine how many hours are being utilized for LVAP. </a:t>
            </a:r>
          </a:p>
          <a:p>
            <a:pPr marL="0" indent="0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If these hours are not reported, we are unable to credit and thank our many dedicated volunteers.</a:t>
            </a:r>
          </a:p>
          <a:p>
            <a:pPr marL="0" indent="0">
              <a:buNone/>
            </a:pPr>
            <a:endParaRPr lang="en-US" b="1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Date of Birth:  </a:t>
            </a:r>
            <a:r>
              <a:rPr lang="en-US" b="1" dirty="0">
                <a:solidFill>
                  <a:schemeClr val="tx1"/>
                </a:solidFill>
              </a:rPr>
              <a:t>Only required for volunteers under the age of 18</a:t>
            </a:r>
            <a:br>
              <a:rPr lang="en-US" i="0" u="none" strike="noStrike" dirty="0">
                <a:solidFill>
                  <a:srgbClr val="000000"/>
                </a:solidFill>
                <a:effectLst/>
              </a:rPr>
            </a:b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29AE6-8B59-4243-949F-850191691F68}"/>
              </a:ext>
            </a:extLst>
          </p:cNvPr>
          <p:cNvSpPr txBox="1"/>
          <p:nvPr/>
        </p:nvSpPr>
        <p:spPr>
          <a:xfrm>
            <a:off x="762000" y="1670090"/>
            <a:ext cx="699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DAV Local Veterans Assistance Program Information:</a:t>
            </a:r>
          </a:p>
        </p:txBody>
      </p:sp>
    </p:spTree>
    <p:extLst>
      <p:ext uri="{BB962C8B-B14F-4D97-AF65-F5344CB8AC3E}">
        <p14:creationId xmlns:p14="http://schemas.microsoft.com/office/powerpoint/2010/main" val="39528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3477C1-A020-42EF-8625-9D3C395A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What information do we need, and WHY?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972D96-6700-4CA2-A916-6DFA82B5E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8"/>
            <a:ext cx="7886700" cy="1908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Job Description (Required):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Chapter Service Officer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are any hours worked by an official DAV Chapter Service Officer.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Hours reported as CSO without a certification will not be credited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0DD6AD-ED5D-47AF-A8E6-5A692FE14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600" y="152400"/>
            <a:ext cx="6629400" cy="68580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Monthly Reporting Form 60 –LVAP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4EE7BD-702A-469A-A916-228BAA6501D0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DDBEF-2831-405F-8B16-875CCF45C09D}"/>
              </a:ext>
            </a:extLst>
          </p:cNvPr>
          <p:cNvSpPr txBox="1"/>
          <p:nvPr/>
        </p:nvSpPr>
        <p:spPr>
          <a:xfrm>
            <a:off x="609600" y="3362226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DAV Outreach </a:t>
            </a:r>
            <a:r>
              <a:rPr lang="en-US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–For the furtherance of DAV's Mission and/or programs. Examples: Seminars, Workshops, Training, VAVS Certification, Volunteer Driving Certification, Disaster Relief and thrift store activities.</a:t>
            </a: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Department and Chapter meetings that include a formalized seminar, workshop or training for DAV related programs may be reported as DAV Outreach. </a:t>
            </a: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* Meetings that do not include these sessions should not be reported.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A25581-032D-4C6F-BB4B-5D2FD4E3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What information do we need, and WHY?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CBF161-F93D-40FB-BC29-BB12B5EB7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Job Description (Required): </a:t>
            </a: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Department Service Officer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are any hours worked by an official DAV Department Service Officer.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Hours reported as DSO without a certification will not be credited.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Fundraising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are any hours performed for DAV Fundraising events. This should include hours for event planning, as well as day of event activities.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Grassroots: Legislative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are hours completed by a Benefits Protection Team Leader for the furtherance of DAV legislative efforts.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33BB9B-60AC-4264-92DC-38B4BB1C7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600" y="133349"/>
            <a:ext cx="6629400" cy="54768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Monthly Reporting Form 60 –LVAP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What </a:t>
            </a:r>
            <a:r>
              <a:rPr lang="en-US" dirty="0">
                <a:effectLst/>
                <a:latin typeface="Arial" panose="020B0604020202020204" pitchFamily="34" charset="0"/>
              </a:rPr>
              <a:t>information</a:t>
            </a:r>
            <a:r>
              <a:rPr lang="en-US" sz="2800" dirty="0">
                <a:effectLst/>
                <a:latin typeface="Arial" panose="020B0604020202020204" pitchFamily="34" charset="0"/>
              </a:rPr>
              <a:t> do we need, and WHY?</a:t>
            </a:r>
            <a:endParaRPr lang="en-US" sz="2800" b="1" dirty="0">
              <a:solidFill>
                <a:srgbClr val="BED1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 Regular" panose="020B05060400000200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EC7AB-FF80-4EF2-8C76-5DE1CC56D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98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Job Description (Required): </a:t>
            </a: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Homeless Stand Down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19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are any hours completed for the planning and day of activities for a local Homeless Veterans Stand Down.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LVAP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</a:t>
            </a:r>
            <a:r>
              <a:rPr lang="en-US" sz="19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Any hours completed for Department and/or Chapter initiatives that do not fit into a specific LVAP category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7D869-B6AC-49F8-BE31-508D60115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7400" y="76200"/>
            <a:ext cx="6705600" cy="68580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Monthly Reporting Form 60 –LVAP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076143-F622-4315-A6B7-4A9A3D375064}"/>
              </a:ext>
            </a:extLst>
          </p:cNvPr>
          <p:cNvSpPr txBox="1"/>
          <p:nvPr/>
        </p:nvSpPr>
        <p:spPr>
          <a:xfrm>
            <a:off x="596362" y="4859338"/>
            <a:ext cx="8166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**NOTE: </a:t>
            </a:r>
            <a:r>
              <a:rPr lang="en-US" sz="2000" b="1" i="0" u="sng" strike="noStrike" dirty="0">
                <a:effectLst/>
                <a:latin typeface="Times New Roman" panose="02020603050405020304" pitchFamily="18" charset="0"/>
              </a:rPr>
              <a:t>NO CHANGES ARE TO BE MADE TO THE FORMAT OF THE WORKSHEETS WITHIN THIS Monthly Reporting workbook. </a:t>
            </a:r>
            <a:br>
              <a:rPr lang="en-US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Changes to the format will result in the failure of data being uploaded into the system. **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4C5A-9C6A-4985-943B-56534F42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Arial" panose="020B0604020202020204" pitchFamily="34" charset="0"/>
              </a:rPr>
              <a:t>What </a:t>
            </a:r>
            <a:r>
              <a:rPr lang="en-US" dirty="0">
                <a:effectLst/>
                <a:latin typeface="Arial" panose="020B0604020202020204" pitchFamily="34" charset="0"/>
              </a:rPr>
              <a:t>information</a:t>
            </a:r>
            <a:r>
              <a:rPr lang="en-US" sz="2400" dirty="0">
                <a:effectLst/>
                <a:latin typeface="Arial" panose="020B0604020202020204" pitchFamily="34" charset="0"/>
              </a:rPr>
              <a:t> do we need, and WHY?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EAEB2-F07F-4856-B1CF-D277C964F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Special Events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Any hours dedicated to a DAV or DAV Auxiliary event such as State Fairs, National Guard Mobilizations/Demobilizations, Memorial Day events, Veterans Day events etc.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(Time spent in Department and Chapter meetings planning special events may be reported under Special Events. Meeting times that is not dedicated to event planning should not be reported.)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Veteran Assistance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Any hours dedicated to the direct assistance of veterans, spouses and families. Examples include: Yard Work, Home Repairs, Grocery Shopping, Caregiver Respite, and Rides to medical appointments (using private vehicle).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626A8-9AD9-44F8-9016-6DBE0F0A9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600" y="174623"/>
            <a:ext cx="5410200" cy="50641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Monthly Reporting Form 60 –LVAP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48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04A41-B238-4DA6-B1D7-6CC833DF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Reported from July 2020 through December 2020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7425FB-3494-48EB-99E5-5B96FD350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95487"/>
            <a:ext cx="5638800" cy="4181477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36F428-D398-45EA-A6C1-D6296EF8DA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600" y="76200"/>
            <a:ext cx="6705600" cy="76200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Total Hours Reported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BD03F5F-30A3-4A50-8510-C4482F6C4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812877"/>
              </p:ext>
            </p:extLst>
          </p:nvPr>
        </p:nvGraphicFramePr>
        <p:xfrm>
          <a:off x="1676400" y="1995487"/>
          <a:ext cx="4876800" cy="36294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19702">
                  <a:extLst>
                    <a:ext uri="{9D8B030D-6E8A-4147-A177-3AD203B41FA5}">
                      <a16:colId xmlns:a16="http://schemas.microsoft.com/office/drawing/2014/main" val="2867614287"/>
                    </a:ext>
                  </a:extLst>
                </a:gridCol>
                <a:gridCol w="3057098">
                  <a:extLst>
                    <a:ext uri="{9D8B030D-6E8A-4147-A177-3AD203B41FA5}">
                      <a16:colId xmlns:a16="http://schemas.microsoft.com/office/drawing/2014/main" val="3526071870"/>
                    </a:ext>
                  </a:extLst>
                </a:gridCol>
              </a:tblGrid>
              <a:tr h="4710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673235"/>
                  </a:ext>
                </a:extLst>
              </a:tr>
              <a:tr h="443367">
                <a:tc>
                  <a:txBody>
                    <a:bodyPr/>
                    <a:lstStyle/>
                    <a:p>
                      <a:r>
                        <a:rPr lang="en-US" b="1" dirty="0"/>
                        <a:t>July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274474"/>
                  </a:ext>
                </a:extLst>
              </a:tr>
              <a:tr h="443367">
                <a:tc>
                  <a:txBody>
                    <a:bodyPr/>
                    <a:lstStyle/>
                    <a:p>
                      <a:r>
                        <a:rPr lang="en-US" b="1" dirty="0"/>
                        <a:t>August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92930"/>
                  </a:ext>
                </a:extLst>
              </a:tr>
              <a:tr h="456750">
                <a:tc>
                  <a:txBody>
                    <a:bodyPr/>
                    <a:lstStyle/>
                    <a:p>
                      <a:r>
                        <a:rPr lang="en-US" b="1" dirty="0"/>
                        <a:t>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347588"/>
                  </a:ext>
                </a:extLst>
              </a:tr>
              <a:tr h="443367">
                <a:tc>
                  <a:txBody>
                    <a:bodyPr/>
                    <a:lstStyle/>
                    <a:p>
                      <a:r>
                        <a:rPr lang="en-US" b="1" dirty="0"/>
                        <a:t>October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4434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162179"/>
                  </a:ext>
                </a:extLst>
              </a:tr>
              <a:tr h="471033">
                <a:tc>
                  <a:txBody>
                    <a:bodyPr/>
                    <a:lstStyle/>
                    <a:p>
                      <a:r>
                        <a:rPr lang="en-US" b="1" dirty="0"/>
                        <a:t>November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00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1" dirty="0"/>
                        <a:t>December 2020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3548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68269"/>
                  </a:ext>
                </a:extLst>
              </a:tr>
              <a:tr h="44336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Total Jan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0E4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0E4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08793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40526A4-0A44-407B-A0BC-341D62E7B7A8}"/>
              </a:ext>
            </a:extLst>
          </p:cNvPr>
          <p:cNvSpPr txBox="1"/>
          <p:nvPr/>
        </p:nvSpPr>
        <p:spPr>
          <a:xfrm>
            <a:off x="4267200" y="525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17,752</a:t>
            </a:r>
          </a:p>
        </p:txBody>
      </p:sp>
    </p:spTree>
    <p:extLst>
      <p:ext uri="{BB962C8B-B14F-4D97-AF65-F5344CB8AC3E}">
        <p14:creationId xmlns:p14="http://schemas.microsoft.com/office/powerpoint/2010/main" val="10395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DAFA82-C054-4658-A698-3190A841A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Refer to slide 5 the $26 per hour volunteered</a:t>
            </a:r>
          </a:p>
          <a:p>
            <a:r>
              <a:rPr lang="en-US" dirty="0">
                <a:solidFill>
                  <a:schemeClr val="tx1"/>
                </a:solidFill>
              </a:rPr>
              <a:t>Hours to date 17,752 </a:t>
            </a:r>
          </a:p>
          <a:p>
            <a:r>
              <a:rPr lang="en-US" dirty="0">
                <a:solidFill>
                  <a:schemeClr val="tx1"/>
                </a:solidFill>
              </a:rPr>
              <a:t>If we put this into an equation, we come up with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17,752 X 26.00 =                        amount saved State taxpayers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BCF4A-A221-4D8C-B53F-F6018C6DDDDB}"/>
              </a:ext>
            </a:extLst>
          </p:cNvPr>
          <p:cNvSpPr txBox="1"/>
          <p:nvPr/>
        </p:nvSpPr>
        <p:spPr>
          <a:xfrm>
            <a:off x="1981200" y="-23247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Money Department Saved Alabama Taxpayers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7BE85-F348-41DB-B0ED-EEB89FC96AAF}"/>
              </a:ext>
            </a:extLst>
          </p:cNvPr>
          <p:cNvSpPr txBox="1"/>
          <p:nvPr/>
        </p:nvSpPr>
        <p:spPr>
          <a:xfrm>
            <a:off x="2667000" y="2743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$461,552.00</a:t>
            </a:r>
          </a:p>
        </p:txBody>
      </p:sp>
    </p:spTree>
    <p:extLst>
      <p:ext uri="{BB962C8B-B14F-4D97-AF65-F5344CB8AC3E}">
        <p14:creationId xmlns:p14="http://schemas.microsoft.com/office/powerpoint/2010/main" val="4215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228600"/>
            <a:ext cx="5562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D5C5A"/>
                </a:solidFill>
                <a:latin typeface="Klavika Regular"/>
              </a:rPr>
              <a:t>LVAP Seminar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BED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 Regular" panose="020B0506040000020004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5D5C5A"/>
                </a:solidFill>
                <a:latin typeface="Klavika Regular" panose="020B0506040000020004"/>
              </a:rPr>
              <a:t>Introduction</a:t>
            </a:r>
          </a:p>
          <a:p>
            <a:r>
              <a:rPr lang="en-US" sz="3200" dirty="0">
                <a:solidFill>
                  <a:srgbClr val="5D5C5A"/>
                </a:solidFill>
                <a:latin typeface="Klavika Regular" panose="020B0506040000020004"/>
              </a:rPr>
              <a:t>Why Report your Numbers</a:t>
            </a:r>
          </a:p>
          <a:p>
            <a:r>
              <a:rPr lang="en-US" sz="3200" dirty="0">
                <a:solidFill>
                  <a:srgbClr val="5D5C5A"/>
                </a:solidFill>
                <a:latin typeface="Klavika Regular" panose="020B0506040000020004"/>
              </a:rPr>
              <a:t>Forms</a:t>
            </a:r>
          </a:p>
          <a:p>
            <a:r>
              <a:rPr lang="en-US" sz="3200" dirty="0">
                <a:solidFill>
                  <a:srgbClr val="5D5C5A"/>
                </a:solidFill>
                <a:latin typeface="Klavika Regular" panose="020B0506040000020004"/>
              </a:rPr>
              <a:t>Contest</a:t>
            </a:r>
          </a:p>
          <a:p>
            <a:r>
              <a:rPr lang="en-US" sz="3200" dirty="0">
                <a:solidFill>
                  <a:srgbClr val="5D5C5A"/>
                </a:solidFill>
                <a:latin typeface="Klavika Regular" panose="020B0506040000020004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9563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D540-1D94-4AA2-B8F1-F6A7750A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LVAP Hour Contest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FFADF-22BD-45CC-B106-7C3BA2B51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goal for this contest is to increase the number of hours that each Chapter does each month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We want to get to a Department total of 6000 hours each month.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39F7F-2E6B-410F-9E2D-B33294AF8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600" y="152400"/>
            <a:ext cx="6381750" cy="6858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Department LVAP Hour Contest</a:t>
            </a:r>
          </a:p>
        </p:txBody>
      </p:sp>
    </p:spTree>
    <p:extLst>
      <p:ext uri="{BB962C8B-B14F-4D97-AF65-F5344CB8AC3E}">
        <p14:creationId xmlns:p14="http://schemas.microsoft.com/office/powerpoint/2010/main" val="3708872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131F-F2C6-422B-AC0C-977D5277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AE06-AF45-49AA-AA11-F7A975AA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Each Chapter must send in the CURRENT Form 60 each month for hours to be reported to National.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The hours to be considered for the contest, MUST be submitted using the Form C Local Tracking Form for each volunteer.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Both the Form 60 and the Local Tracking Form C MUST be emailed</a:t>
            </a:r>
            <a:r>
              <a:rPr lang="en-US" dirty="0">
                <a:solidFill>
                  <a:schemeClr val="tx1"/>
                </a:solidFill>
              </a:rPr>
              <a:t> to the Department LVAP Director at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Aldept01LVAP@gmail.com</a:t>
            </a:r>
            <a:r>
              <a:rPr lang="en-US" dirty="0">
                <a:solidFill>
                  <a:schemeClr val="tx1"/>
                </a:solidFill>
              </a:rPr>
              <a:t> NLT the End of Day on the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of each month.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You no longer send your reports directly to National; all reports MUST go through the Department LVAP Director.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17B06-4B76-4818-9237-CBC64D4BF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600" y="152400"/>
            <a:ext cx="6553200" cy="68580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Department LVAP Contest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89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9521-0CED-4635-B70B-1872421E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50"/>
                </a:solidFill>
              </a:rPr>
              <a:t>Categories and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1F03B-E4BC-4B0E-9C6E-4EB675348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There will be a Category for Large, Medium, and Small Chapters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There will be a plaque and Flag Banner awarded to the Chapter in each category that has the most volunteer hours at the end of June.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Winners will be announced at the Department Convention, make sure your Chapter has a representative at the Convention.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Starting at the convention in June, this will be a year long contest from June to June.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C75D-2422-41CC-B67D-D26FEE171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52400"/>
            <a:ext cx="6229350" cy="68580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Department LVAP Contest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44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8205D7D-DEBE-42FD-AEA3-8CB467552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179" y="2337457"/>
            <a:ext cx="4235709" cy="2691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4F796C-FC5F-4D36-8704-9260FDC5A63C}"/>
              </a:ext>
            </a:extLst>
          </p:cNvPr>
          <p:cNvSpPr txBox="1"/>
          <p:nvPr/>
        </p:nvSpPr>
        <p:spPr>
          <a:xfrm>
            <a:off x="3276600" y="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Contest Awards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48C8E-9353-414F-8948-9461575B7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76400"/>
            <a:ext cx="2840982" cy="3743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D6ED1-E23B-40F1-8DFA-E8495F27A305}"/>
              </a:ext>
            </a:extLst>
          </p:cNvPr>
          <p:cNvSpPr txBox="1"/>
          <p:nvPr/>
        </p:nvSpPr>
        <p:spPr>
          <a:xfrm>
            <a:off x="4822889" y="1685925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Flag Banner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E3A88-481A-4672-BD0B-EADA77AD85DD}"/>
              </a:ext>
            </a:extLst>
          </p:cNvPr>
          <p:cNvSpPr txBox="1"/>
          <p:nvPr/>
        </p:nvSpPr>
        <p:spPr>
          <a:xfrm>
            <a:off x="1295400" y="1253666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Chapter Plaque example</a:t>
            </a:r>
          </a:p>
        </p:txBody>
      </p:sp>
    </p:spTree>
    <p:extLst>
      <p:ext uri="{BB962C8B-B14F-4D97-AF65-F5344CB8AC3E}">
        <p14:creationId xmlns:p14="http://schemas.microsoft.com/office/powerpoint/2010/main" val="4105326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8600"/>
            <a:ext cx="5562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D5C5A"/>
                </a:solidFill>
                <a:latin typeface="Klavika Regular"/>
              </a:rPr>
              <a:t>Conclusion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60" y="1863595"/>
            <a:ext cx="6753879" cy="36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8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BEE5B0-5952-934E-9B7C-360BE500EE6C}"/>
              </a:ext>
            </a:extLst>
          </p:cNvPr>
          <p:cNvSpPr txBox="1">
            <a:spLocks/>
          </p:cNvSpPr>
          <p:nvPr/>
        </p:nvSpPr>
        <p:spPr>
          <a:xfrm>
            <a:off x="781050" y="3581400"/>
            <a:ext cx="7886700" cy="2747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28600"/>
            <a:ext cx="5562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D5C5A"/>
                </a:solidFill>
                <a:latin typeface="Klavika Regular"/>
              </a:rPr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Department of Alabama LVAP Director:</a:t>
            </a:r>
          </a:p>
          <a:p>
            <a:pPr marL="0" lvl="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   Chris Jones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334-360-1719</a:t>
            </a:r>
          </a:p>
          <a:p>
            <a:pPr marL="0" lvl="0" indent="0" algn="ctr">
              <a:buNone/>
            </a:pPr>
            <a:r>
              <a:rPr lang="en-US" sz="2800" u="sng" dirty="0">
                <a:solidFill>
                  <a:schemeClr val="accent1"/>
                </a:solidFill>
              </a:rPr>
              <a:t>Aldept01LVAP@gmail.com</a:t>
            </a:r>
          </a:p>
          <a:p>
            <a:pPr marL="2190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5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BED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 Regular" panose="020B0506040000020004"/>
              </a:rPr>
              <a:t>What is LVAP?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33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Local Veterans Assistance Program(LVAP)</a:t>
            </a:r>
          </a:p>
          <a:p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LVAP was established in 2007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7371E3-D3DA-4CB6-A530-650725BF5B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9800" y="0"/>
            <a:ext cx="6096000" cy="83820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LVAP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D0112-F799-4CFF-9BBC-00D415570BBB}"/>
              </a:ext>
            </a:extLst>
          </p:cNvPr>
          <p:cNvSpPr txBox="1"/>
          <p:nvPr/>
        </p:nvSpPr>
        <p:spPr>
          <a:xfrm>
            <a:off x="7620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A9858-AF58-43F4-87F0-89FCB2D96DC8}"/>
              </a:ext>
            </a:extLst>
          </p:cNvPr>
          <p:cNvSpPr txBox="1"/>
          <p:nvPr/>
        </p:nvSpPr>
        <p:spPr>
          <a:xfrm>
            <a:off x="628650" y="3429000"/>
            <a:ext cx="7130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This is a way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for 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volunteers to contribute their skills, talents, professional abilities and time in ways that benefit veterans.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The program empowers individuals to find and develop new and unique ways to support veterans and their families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07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228600"/>
            <a:ext cx="5562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D5C5A"/>
                </a:solidFill>
                <a:latin typeface="Klavika Regular"/>
              </a:rPr>
              <a:t>LVAP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80125" y="4038600"/>
            <a:ext cx="7886700" cy="92333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DAV is required to report volunteer hours to Congress annually, and to watchdog groups, members and donors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i="1" u="sng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143000"/>
            <a:ext cx="7886700" cy="54768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BED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 Regular" panose="020B0506040000020004"/>
              </a:rPr>
              <a:t>Why Report Numbers?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6EA51-C61E-4864-B987-CDBAA79C3E5F}"/>
              </a:ext>
            </a:extLst>
          </p:cNvPr>
          <p:cNvSpPr txBox="1"/>
          <p:nvPr/>
        </p:nvSpPr>
        <p:spPr>
          <a:xfrm>
            <a:off x="480125" y="5163199"/>
            <a:ext cx="767715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We are saving both State and Federal agencies approximately $26 for every hour that you volunteer.</a:t>
            </a:r>
          </a:p>
          <a:p>
            <a:endParaRPr lang="en-US" sz="17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7A7F6-C2D2-4C32-BECD-C311FA121012}"/>
              </a:ext>
            </a:extLst>
          </p:cNvPr>
          <p:cNvSpPr txBox="1"/>
          <p:nvPr/>
        </p:nvSpPr>
        <p:spPr>
          <a:xfrm>
            <a:off x="482708" y="2202924"/>
            <a:ext cx="7296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 not about getting the pin or other accoutrement that National sends you.  They send it to you to thank you for your tireless work, 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but that’s not why you have to report your numbers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! 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3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93E0028-D5EC-4C70-B324-06077279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133600"/>
            <a:ext cx="3143249" cy="2286000"/>
          </a:xfrm>
        </p:spPr>
        <p:txBody>
          <a:bodyPr>
            <a:noAutofit/>
          </a:bodyPr>
          <a:lstStyle/>
          <a:p>
            <a:r>
              <a:rPr lang="en-US" b="1" u="sng" dirty="0"/>
              <a:t>C Form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Individual LVAP Hour Tracking Form</a:t>
            </a:r>
            <a:br>
              <a:rPr lang="en-US" dirty="0"/>
            </a:br>
            <a:r>
              <a:rPr lang="en-US" dirty="0"/>
              <a:t>(2020)</a:t>
            </a:r>
            <a:br>
              <a:rPr lang="en-US" dirty="0"/>
            </a:br>
            <a:r>
              <a:rPr lang="en-US" dirty="0"/>
              <a:t> This form is located on the Department Website</a:t>
            </a:r>
            <a:br>
              <a:rPr lang="en-US" dirty="0"/>
            </a:b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07EA5F9-ABC9-4219-8181-9A5F639AF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1000" y="980258"/>
            <a:ext cx="3833246" cy="5613185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DB0479-513E-4FAE-B62B-E87EE5B0FD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2200" y="152401"/>
            <a:ext cx="5105400" cy="54768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Current Forms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637335"/>
            <a:ext cx="2949575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itesse Medium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5B5F0-1108-414D-A05E-E513D0A35999}"/>
              </a:ext>
            </a:extLst>
          </p:cNvPr>
          <p:cNvSpPr txBox="1"/>
          <p:nvPr/>
        </p:nvSpPr>
        <p:spPr>
          <a:xfrm>
            <a:off x="304800" y="4953000"/>
            <a:ext cx="291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Locally created LVAP Form C (2020)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31D58D-0D26-412B-8E94-CA486277E232}"/>
              </a:ext>
            </a:extLst>
          </p:cNvPr>
          <p:cNvSpPr/>
          <p:nvPr/>
        </p:nvSpPr>
        <p:spPr>
          <a:xfrm>
            <a:off x="304800" y="4953000"/>
            <a:ext cx="2286000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5AE247-EDBE-44F9-8099-A5426D6490AB}"/>
              </a:ext>
            </a:extLst>
          </p:cNvPr>
          <p:cNvSpPr/>
          <p:nvPr/>
        </p:nvSpPr>
        <p:spPr>
          <a:xfrm>
            <a:off x="4343400" y="6248400"/>
            <a:ext cx="1066800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018ADB-A868-4A9A-9B87-D25717F7779F}"/>
              </a:ext>
            </a:extLst>
          </p:cNvPr>
          <p:cNvCxnSpPr/>
          <p:nvPr/>
        </p:nvCxnSpPr>
        <p:spPr>
          <a:xfrm flipH="1" flipV="1">
            <a:off x="2667000" y="5410200"/>
            <a:ext cx="1600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19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82843-9AFF-40EB-A41B-0BB76048D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DAV LVAP Form 60 is used for monthly reports. </a:t>
            </a:r>
          </a:p>
          <a:p>
            <a:endParaRPr lang="en-US" sz="2800" b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We are required to be able to match the volunteer hours to the correct individual.</a:t>
            </a:r>
          </a:p>
          <a:p>
            <a:endParaRPr lang="en-US" sz="2800" b="0" dirty="0">
              <a:solidFill>
                <a:schemeClr val="tx1"/>
              </a:solidFill>
            </a:endParaRPr>
          </a:p>
          <a:p>
            <a:r>
              <a:rPr lang="en-US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information required on this form is the minimum.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02F9AE-5E53-495D-9640-DAB0C75B2C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7400" y="0"/>
            <a:ext cx="6705600" cy="7620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DAV Local Veterans Assistance Program Monthly Reporting Form 60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0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B9CDC-09A2-49F9-9E20-BD609F44E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(Continued)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the volunteer prefers to keep their information off of this reporting form, it can be entered under the chapter. </a:t>
            </a:r>
          </a:p>
          <a:p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Explain to the volunteer that they will receive no recognition for their volunteer efforts.</a:t>
            </a:r>
          </a:p>
          <a:p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You can make changes to the volunteer data as needed, </a:t>
            </a:r>
            <a:r>
              <a:rPr lang="en-US" sz="2800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but not to the formatting. </a:t>
            </a:r>
            <a:endParaRPr lang="en-US" sz="3200" u="sng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76579-827C-4138-A522-08586F8121DC}"/>
              </a:ext>
            </a:extLst>
          </p:cNvPr>
          <p:cNvSpPr txBox="1"/>
          <p:nvPr/>
        </p:nvSpPr>
        <p:spPr>
          <a:xfrm>
            <a:off x="2895600" y="0"/>
            <a:ext cx="51816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chemeClr val="tx1"/>
                </a:solidFill>
                <a:effectLst/>
                <a:latin typeface="Vitesse Medium"/>
              </a:rPr>
              <a:t>DAV Local Veterans Assistance Program Monthly Reporting Form 60</a:t>
            </a:r>
            <a:br>
              <a:rPr lang="en-US" sz="2300" b="1" dirty="0">
                <a:solidFill>
                  <a:schemeClr val="tx1"/>
                </a:solidFill>
                <a:latin typeface="Vitesse Medium"/>
              </a:rPr>
            </a:br>
            <a:endParaRPr lang="en-US" sz="2300" b="1" dirty="0">
              <a:latin typeface="Vitess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418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D7BFB1-454A-4BC5-AFD2-FE6FE06B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60 Worksheet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E4FCDC-A363-447D-BDB1-DF4BA444F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125" y="2306593"/>
            <a:ext cx="7886700" cy="224481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4B4295-1390-4A76-9BB4-39457DC0D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600" y="133348"/>
            <a:ext cx="6705600" cy="7048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Monthly Reporting Form 60 –LVAP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F70AD-1867-43ED-AA99-0471EFC869FA}"/>
              </a:ext>
            </a:extLst>
          </p:cNvPr>
          <p:cNvSpPr txBox="1"/>
          <p:nvPr/>
        </p:nvSpPr>
        <p:spPr>
          <a:xfrm>
            <a:off x="628650" y="510540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shows the required information</a:t>
            </a:r>
          </a:p>
        </p:txBody>
      </p:sp>
    </p:spTree>
    <p:extLst>
      <p:ext uri="{BB962C8B-B14F-4D97-AF65-F5344CB8AC3E}">
        <p14:creationId xmlns:p14="http://schemas.microsoft.com/office/powerpoint/2010/main" val="115488299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84D9B3AD32B479455F3DE1DFAEE36" ma:contentTypeVersion="5" ma:contentTypeDescription="Create a new document." ma:contentTypeScope="" ma:versionID="11527b5c8901991a559a034731ea6f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b35a8c3f03a9aad54d72cee3e1f5e6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15D69B1-55D8-467D-8124-56D7DEF1A16C}"/>
</file>

<file path=customXml/itemProps2.xml><?xml version="1.0" encoding="utf-8"?>
<ds:datastoreItem xmlns:ds="http://schemas.openxmlformats.org/officeDocument/2006/customXml" ds:itemID="{8738816A-E38B-40F0-B356-5FC3CA47069E}"/>
</file>

<file path=customXml/itemProps3.xml><?xml version="1.0" encoding="utf-8"?>
<ds:datastoreItem xmlns:ds="http://schemas.openxmlformats.org/officeDocument/2006/customXml" ds:itemID="{C60A1E90-6447-44B6-8DBB-B07094222A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26163</TotalTime>
  <Words>1487</Words>
  <Application>Microsoft Office PowerPoint</Application>
  <PresentationFormat>On-screen Show (4:3)</PresentationFormat>
  <Paragraphs>177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Klavika Regular</vt:lpstr>
      <vt:lpstr>Times New Roman</vt:lpstr>
      <vt:lpstr>Vitesse Bold</vt:lpstr>
      <vt:lpstr>Vitesse Medium</vt:lpstr>
      <vt:lpstr>Wingdings</vt:lpstr>
      <vt:lpstr>1_Custom Design</vt:lpstr>
      <vt:lpstr>PowerPoint Presentation</vt:lpstr>
      <vt:lpstr>Overview</vt:lpstr>
      <vt:lpstr>PowerPoint Presentation</vt:lpstr>
      <vt:lpstr>What is LVAP?</vt:lpstr>
      <vt:lpstr>Why Report Numbers?</vt:lpstr>
      <vt:lpstr>C Form:  Individual LVAP Hour Tracking Form (2020)  This form is located on the Department Website </vt:lpstr>
      <vt:lpstr>  DAV Local Veterans Assistance Program Monthly Reporting Form 60 </vt:lpstr>
      <vt:lpstr>PowerPoint Presentation</vt:lpstr>
      <vt:lpstr>Form 60 Worksheet</vt:lpstr>
      <vt:lpstr>Filling In the Job Description and Hours</vt:lpstr>
      <vt:lpstr>PowerPoint Presentation</vt:lpstr>
      <vt:lpstr>What information do we need, and WHY?</vt:lpstr>
      <vt:lpstr>What information do we need, and WHY?</vt:lpstr>
      <vt:lpstr>What information do we need, and WHY?</vt:lpstr>
      <vt:lpstr>What information do we need, and WHY?</vt:lpstr>
      <vt:lpstr>What information do we need, and WHY?</vt:lpstr>
      <vt:lpstr>What information do we need, and WHY?</vt:lpstr>
      <vt:lpstr>Hours Reported from July 2020 through December 2020</vt:lpstr>
      <vt:lpstr>PowerPoint Presentation</vt:lpstr>
      <vt:lpstr>LVAP Hour Contest Goal</vt:lpstr>
      <vt:lpstr>Instructions</vt:lpstr>
      <vt:lpstr>Categories and Awards</vt:lpstr>
      <vt:lpstr>PowerPoint Presentation</vt:lpstr>
      <vt:lpstr>PowerPoint Presentation</vt:lpstr>
    </vt:vector>
  </TitlesOfParts>
  <Company>Disabled American Veterans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DBriones@DAV.ORG</dc:creator>
  <cp:lastModifiedBy>lisbeth emerson</cp:lastModifiedBy>
  <cp:revision>1099</cp:revision>
  <cp:lastPrinted>2019-07-24T17:53:18Z</cp:lastPrinted>
  <dcterms:created xsi:type="dcterms:W3CDTF">2008-04-28T19:15:51Z</dcterms:created>
  <dcterms:modified xsi:type="dcterms:W3CDTF">2021-01-28T22:47:35Z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0x01010064384D9B3AD32B479455F3DE1DFAEE36</vt:lpwstr>
  </property>
</Properties>
</file>